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5143500" cx="9144000"/>
  <p:notesSz cx="6858000" cy="9144000"/>
  <p:embeddedFontLst>
    <p:embeddedFont>
      <p:font typeface="Old Standard TT"/>
      <p:regular r:id="rId22"/>
      <p:bold r:id="rId23"/>
      <p: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font" Target="fonts/OldStandardTT-regular.fntdata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24" Type="http://schemas.openxmlformats.org/officeDocument/2006/relationships/font" Target="fonts/OldStandardTT-italic.fntdata"/><Relationship Id="rId12" Type="http://schemas.openxmlformats.org/officeDocument/2006/relationships/slide" Target="slides/slide8.xml"/><Relationship Id="rId23" Type="http://schemas.openxmlformats.org/officeDocument/2006/relationships/font" Target="fonts/OldStandardT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" name="Shape 11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" name="Shape 1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buSzPts val="14000"/>
              <a:buNone/>
              <a:defRPr b="1" sz="14000"/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buSzPts val="1800"/>
              <a:buChar char="●"/>
              <a:defRPr/>
            </a:lvl1pPr>
            <a:lvl2pPr lvl="1" algn="ctr">
              <a:spcBef>
                <a:spcPts val="0"/>
              </a:spcBef>
              <a:buSzPts val="1400"/>
              <a:buChar char="○"/>
              <a:defRPr/>
            </a:lvl2pPr>
            <a:lvl3pPr lvl="2" algn="ctr">
              <a:spcBef>
                <a:spcPts val="0"/>
              </a:spcBef>
              <a:buSzPts val="1400"/>
              <a:buChar char="■"/>
              <a:defRPr/>
            </a:lvl3pPr>
            <a:lvl4pPr lvl="3" algn="ctr">
              <a:spcBef>
                <a:spcPts val="0"/>
              </a:spcBef>
              <a:buSzPts val="1400"/>
              <a:buChar char="●"/>
              <a:defRPr/>
            </a:lvl4pPr>
            <a:lvl5pPr lvl="4" algn="ctr">
              <a:spcBef>
                <a:spcPts val="0"/>
              </a:spcBef>
              <a:buSzPts val="1400"/>
              <a:buChar char="○"/>
              <a:defRPr/>
            </a:lvl5pPr>
            <a:lvl6pPr lvl="5" algn="ctr">
              <a:spcBef>
                <a:spcPts val="0"/>
              </a:spcBef>
              <a:buSzPts val="1400"/>
              <a:buChar char="■"/>
              <a:defRPr/>
            </a:lvl6pPr>
            <a:lvl7pPr lvl="6" algn="ctr">
              <a:spcBef>
                <a:spcPts val="0"/>
              </a:spcBef>
              <a:buSzPts val="1400"/>
              <a:buChar char="●"/>
              <a:defRPr/>
            </a:lvl7pPr>
            <a:lvl8pPr lvl="7" algn="ctr">
              <a:spcBef>
                <a:spcPts val="0"/>
              </a:spcBef>
              <a:buSzPts val="1400"/>
              <a:buChar char="○"/>
              <a:defRPr/>
            </a:lvl8pPr>
            <a:lvl9pPr lvl="8" algn="ctr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Shape 16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Shape 17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800"/>
              <a:buChar char="●"/>
              <a:defRPr/>
            </a:lvl1pPr>
            <a:lvl2pPr lvl="1">
              <a:spcBef>
                <a:spcPts val="0"/>
              </a:spcBef>
              <a:buSzPts val="1400"/>
              <a:buChar char="○"/>
              <a:defRPr/>
            </a:lvl2pPr>
            <a:lvl3pPr lvl="2">
              <a:spcBef>
                <a:spcPts val="0"/>
              </a:spcBef>
              <a:buSzPts val="1400"/>
              <a:buChar char="■"/>
              <a:defRPr/>
            </a:lvl3pPr>
            <a:lvl4pPr lvl="3">
              <a:spcBef>
                <a:spcPts val="0"/>
              </a:spcBef>
              <a:buSzPts val="1400"/>
              <a:buChar char="●"/>
              <a:defRPr/>
            </a:lvl4pPr>
            <a:lvl5pPr lvl="4">
              <a:spcBef>
                <a:spcPts val="0"/>
              </a:spcBef>
              <a:buSzPts val="1400"/>
              <a:buChar char="○"/>
              <a:defRPr/>
            </a:lvl5pPr>
            <a:lvl6pPr lvl="5">
              <a:spcBef>
                <a:spcPts val="0"/>
              </a:spcBef>
              <a:buSzPts val="1400"/>
              <a:buChar char="■"/>
              <a:defRPr/>
            </a:lvl6pPr>
            <a:lvl7pPr lvl="6">
              <a:spcBef>
                <a:spcPts val="0"/>
              </a:spcBef>
              <a:buSzPts val="1400"/>
              <a:buChar char="●"/>
              <a:defRPr/>
            </a:lvl7pPr>
            <a:lvl8pPr lvl="7">
              <a:spcBef>
                <a:spcPts val="0"/>
              </a:spcBef>
              <a:buSzPts val="1400"/>
              <a:buChar char="○"/>
              <a:defRPr/>
            </a:lvl8pPr>
            <a:lvl9pPr lvl="8">
              <a:spcBef>
                <a:spcPts val="0"/>
              </a:spcBef>
              <a:buSzPts val="1400"/>
              <a:buChar char="■"/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400"/>
              <a:buChar char="●"/>
              <a:defRPr sz="14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3000"/>
              <a:buNone/>
              <a:defRPr/>
            </a:lvl1pPr>
            <a:lvl2pPr lvl="1">
              <a:spcBef>
                <a:spcPts val="0"/>
              </a:spcBef>
              <a:buSzPts val="3000"/>
              <a:buNone/>
              <a:defRPr/>
            </a:lvl2pPr>
            <a:lvl3pPr lvl="2">
              <a:spcBef>
                <a:spcPts val="0"/>
              </a:spcBef>
              <a:buSzPts val="3000"/>
              <a:buNone/>
              <a:defRPr/>
            </a:lvl3pPr>
            <a:lvl4pPr lvl="3">
              <a:spcBef>
                <a:spcPts val="0"/>
              </a:spcBef>
              <a:buSzPts val="3000"/>
              <a:buNone/>
              <a:defRPr/>
            </a:lvl4pPr>
            <a:lvl5pPr lvl="4">
              <a:spcBef>
                <a:spcPts val="0"/>
              </a:spcBef>
              <a:buSzPts val="3000"/>
              <a:buNone/>
              <a:defRPr/>
            </a:lvl5pPr>
            <a:lvl6pPr lvl="5">
              <a:spcBef>
                <a:spcPts val="0"/>
              </a:spcBef>
              <a:buSzPts val="3000"/>
              <a:buNone/>
              <a:defRPr/>
            </a:lvl6pPr>
            <a:lvl7pPr lvl="6">
              <a:spcBef>
                <a:spcPts val="0"/>
              </a:spcBef>
              <a:buSzPts val="3000"/>
              <a:buNone/>
              <a:defRPr/>
            </a:lvl7pPr>
            <a:lvl8pPr lvl="7">
              <a:spcBef>
                <a:spcPts val="0"/>
              </a:spcBef>
              <a:buSzPts val="3000"/>
              <a:buNone/>
              <a:defRPr/>
            </a:lvl8pPr>
            <a:lvl9pPr lvl="8">
              <a:spcBef>
                <a:spcPts val="0"/>
              </a:spcBef>
              <a:buSzPts val="3000"/>
              <a:buNone/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ts val="2400"/>
              <a:buNone/>
              <a:defRPr sz="2400"/>
            </a:lvl1pPr>
            <a:lvl2pPr lvl="1">
              <a:spcBef>
                <a:spcPts val="0"/>
              </a:spcBef>
              <a:buSzPts val="2400"/>
              <a:buNone/>
              <a:defRPr sz="2400"/>
            </a:lvl2pPr>
            <a:lvl3pPr lvl="2">
              <a:spcBef>
                <a:spcPts val="0"/>
              </a:spcBef>
              <a:buSzPts val="2400"/>
              <a:buNone/>
              <a:defRPr sz="2400"/>
            </a:lvl3pPr>
            <a:lvl4pPr lvl="3">
              <a:spcBef>
                <a:spcPts val="0"/>
              </a:spcBef>
              <a:buSzPts val="2400"/>
              <a:buNone/>
              <a:defRPr sz="2400"/>
            </a:lvl4pPr>
            <a:lvl5pPr lvl="4">
              <a:spcBef>
                <a:spcPts val="0"/>
              </a:spcBef>
              <a:buSzPts val="2400"/>
              <a:buNone/>
              <a:defRPr sz="2400"/>
            </a:lvl5pPr>
            <a:lvl6pPr lvl="5">
              <a:spcBef>
                <a:spcPts val="0"/>
              </a:spcBef>
              <a:buSzPts val="2400"/>
              <a:buNone/>
              <a:defRPr sz="2400"/>
            </a:lvl6pPr>
            <a:lvl7pPr lvl="6">
              <a:spcBef>
                <a:spcPts val="0"/>
              </a:spcBef>
              <a:buSzPts val="2400"/>
              <a:buNone/>
              <a:defRPr sz="2400"/>
            </a:lvl7pPr>
            <a:lvl8pPr lvl="7">
              <a:spcBef>
                <a:spcPts val="0"/>
              </a:spcBef>
              <a:buSzPts val="2400"/>
              <a:buNone/>
              <a:defRPr sz="2400"/>
            </a:lvl8pPr>
            <a:lvl9pPr lvl="8">
              <a:spcBef>
                <a:spcPts val="0"/>
              </a:spcBef>
              <a:buSzPts val="2400"/>
              <a:buNone/>
              <a:defRPr sz="2400"/>
            </a:lvl9pPr>
          </a:lstStyle>
          <a:p/>
        </p:txBody>
      </p:sp>
      <p:sp>
        <p:nvSpPr>
          <p:cNvPr id="34" name="Shape 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200"/>
              <a:buChar char="●"/>
              <a:defRPr sz="1200"/>
            </a:lvl1pPr>
            <a:lvl2pPr lvl="1">
              <a:spcBef>
                <a:spcPts val="0"/>
              </a:spcBef>
              <a:buSzPts val="1200"/>
              <a:buChar char="○"/>
              <a:defRPr sz="1200"/>
            </a:lvl2pPr>
            <a:lvl3pPr lvl="2">
              <a:spcBef>
                <a:spcPts val="0"/>
              </a:spcBef>
              <a:buSzPts val="1200"/>
              <a:buChar char="■"/>
              <a:defRPr sz="1200"/>
            </a:lvl3pPr>
            <a:lvl4pPr lvl="3">
              <a:spcBef>
                <a:spcPts val="0"/>
              </a:spcBef>
              <a:buSzPts val="1200"/>
              <a:buChar char="●"/>
              <a:defRPr sz="1200"/>
            </a:lvl4pPr>
            <a:lvl5pPr lvl="4">
              <a:spcBef>
                <a:spcPts val="0"/>
              </a:spcBef>
              <a:buSzPts val="1200"/>
              <a:buChar char="○"/>
              <a:defRPr sz="1200"/>
            </a:lvl5pPr>
            <a:lvl6pPr lvl="5">
              <a:spcBef>
                <a:spcPts val="0"/>
              </a:spcBef>
              <a:buSzPts val="1200"/>
              <a:buChar char="■"/>
              <a:defRPr sz="1200"/>
            </a:lvl6pPr>
            <a:lvl7pPr lvl="6">
              <a:spcBef>
                <a:spcPts val="0"/>
              </a:spcBef>
              <a:buSzPts val="1200"/>
              <a:buChar char="●"/>
              <a:defRPr sz="1200"/>
            </a:lvl7pPr>
            <a:lvl8pPr lvl="7">
              <a:spcBef>
                <a:spcPts val="0"/>
              </a:spcBef>
              <a:buSzPts val="1200"/>
              <a:buChar char="○"/>
              <a:defRPr sz="1200"/>
            </a:lvl8pPr>
            <a:lvl9pPr lvl="8">
              <a:spcBef>
                <a:spcPts val="0"/>
              </a:spcBef>
              <a:buSzPts val="1200"/>
              <a:buChar char="■"/>
              <a:defRPr sz="12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2" name="Shape 42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accen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ctrTitle"/>
          </p:nvPr>
        </p:nvSpPr>
        <p:spPr>
          <a:xfrm>
            <a:off x="368850" y="925725"/>
            <a:ext cx="8461200" cy="15198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Lyrics2PhotoStream: Content Based Visualization of Song Lyrics</a:t>
            </a:r>
          </a:p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By SP Kumar, Enkai Ji and Michael Albuquerque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Shape 1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4050" y="209950"/>
            <a:ext cx="5983483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Shape 1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150" y="132450"/>
            <a:ext cx="6773701" cy="487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0088" y="128425"/>
            <a:ext cx="4743824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9700" y="152400"/>
            <a:ext cx="604460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Shape 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9488" y="152400"/>
            <a:ext cx="6425029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3600">
                <a:solidFill>
                  <a:srgbClr val="000000"/>
                </a:solidFill>
              </a:rPr>
              <a:t>Analysis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311700" y="1171675"/>
            <a:ext cx="8369700" cy="3397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ts val="1600"/>
              <a:buChar char="●"/>
            </a:pPr>
            <a:r>
              <a:rPr lang="en" sz="1600"/>
              <a:t>Algorithm 1</a:t>
            </a:r>
          </a:p>
          <a:p>
            <a:pPr indent="-330200" lvl="1" marL="914400" rtl="0">
              <a:spcBef>
                <a:spcPts val="0"/>
              </a:spcBef>
              <a:buSzPts val="1600"/>
              <a:buChar char="○"/>
            </a:pPr>
            <a:r>
              <a:rPr lang="en" sz="1600"/>
              <a:t>Difficult to substantiate why image was picked</a:t>
            </a:r>
          </a:p>
          <a:p>
            <a:pPr indent="-330200" lvl="1" marL="914400" rtl="0">
              <a:spcBef>
                <a:spcPts val="0"/>
              </a:spcBef>
              <a:buSzPts val="1600"/>
              <a:buChar char="○"/>
            </a:pPr>
            <a:r>
              <a:rPr lang="en" sz="1600"/>
              <a:t>In most cases arbitrary, performs poor when exact matches not found.</a:t>
            </a:r>
          </a:p>
          <a:p>
            <a:pPr indent="-330200" lvl="0" marL="457200" rtl="0">
              <a:spcBef>
                <a:spcPts val="0"/>
              </a:spcBef>
              <a:buSzPts val="1600"/>
              <a:buChar char="●"/>
            </a:pPr>
            <a:r>
              <a:rPr lang="en" sz="1600"/>
              <a:t>Algorithm 2</a:t>
            </a:r>
          </a:p>
          <a:p>
            <a:pPr indent="-330200" lvl="1" marL="914400" rtl="0">
              <a:spcBef>
                <a:spcPts val="0"/>
              </a:spcBef>
              <a:buSzPts val="1600"/>
              <a:buChar char="○"/>
            </a:pPr>
            <a:r>
              <a:rPr lang="en" sz="1600"/>
              <a:t> Captures underlying associations between a set of keywords and a set of tags well</a:t>
            </a:r>
          </a:p>
          <a:p>
            <a:pPr indent="-330200" lvl="1" marL="914400" rtl="0">
              <a:spcBef>
                <a:spcPts val="0"/>
              </a:spcBef>
              <a:buSzPts val="1600"/>
              <a:buChar char="○"/>
            </a:pPr>
            <a:r>
              <a:rPr lang="en" sz="1600"/>
              <a:t>When good matches are not found, favors images with more tags. Is not penalised for using more tags and is biased towards such images.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idx="1" type="body"/>
          </p:nvPr>
        </p:nvSpPr>
        <p:spPr>
          <a:xfrm>
            <a:off x="311700" y="369500"/>
            <a:ext cx="8369700" cy="4199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ts val="1600"/>
              <a:buChar char="●"/>
            </a:pPr>
            <a:r>
              <a:rPr lang="en" sz="1600"/>
              <a:t>Algorithm 2 (cont.)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Old Standard TT"/>
              <a:buChar char="○"/>
            </a:pPr>
            <a:r>
              <a:rPr lang="en" sz="1600"/>
              <a:t>Multi-word keywords are favored by RAKE but do not exist in the word2vec list of words do not help the algorithm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600"/>
              <a:buChar char="○"/>
            </a:pPr>
            <a:r>
              <a:rPr lang="en" sz="1600"/>
              <a:t>Performs well in comparison with ground truth (user selected image operating under the same assumptions)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Remaining Steps</a:t>
            </a:r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11700" y="1171675"/>
            <a:ext cx="8520600" cy="3397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Tweak the algorithm to handle a variety of cases</a:t>
            </a:r>
          </a:p>
          <a:p>
            <a: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 sz="1800"/>
              <a:t>Multi-word keywords as favored by RAKE do not have much significance anymore, we would rather pick nouns and adjectives as picked by StanfordCoreNLP</a:t>
            </a:r>
          </a:p>
          <a:p>
            <a:pPr indent="-342900" lvl="1" marL="914400" rtl="0">
              <a:spcBef>
                <a:spcPts val="0"/>
              </a:spcBef>
              <a:buSzPts val="1800"/>
              <a:buChar char="○"/>
            </a:pPr>
            <a:r>
              <a:rPr lang="en" sz="1800"/>
              <a:t>Add a penalty function to eliminate giving high scores to images with more tags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512700" y="359975"/>
            <a:ext cx="8118600" cy="97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Project Goal</a:t>
            </a:r>
          </a:p>
        </p:txBody>
      </p:sp>
      <p:sp>
        <p:nvSpPr>
          <p:cNvPr id="66" name="Shape 66"/>
          <p:cNvSpPr txBox="1"/>
          <p:nvPr>
            <p:ph idx="4294967295" type="body"/>
          </p:nvPr>
        </p:nvSpPr>
        <p:spPr>
          <a:xfrm>
            <a:off x="604850" y="1937475"/>
            <a:ext cx="8026500" cy="245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</a:rPr>
              <a:t>To summarize the lyrics of a song into a photo stream which effectively summarizes its content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322400" y="302400"/>
            <a:ext cx="3808500" cy="9495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Motivation</a:t>
            </a:r>
          </a:p>
        </p:txBody>
      </p:sp>
      <p:sp>
        <p:nvSpPr>
          <p:cNvPr id="72" name="Shape 72"/>
          <p:cNvSpPr txBox="1"/>
          <p:nvPr/>
        </p:nvSpPr>
        <p:spPr>
          <a:xfrm>
            <a:off x="467575" y="1534700"/>
            <a:ext cx="3265500" cy="28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3" name="Shape 73"/>
          <p:cNvSpPr txBox="1"/>
          <p:nvPr>
            <p:ph idx="4294967295" type="body"/>
          </p:nvPr>
        </p:nvSpPr>
        <p:spPr>
          <a:xfrm>
            <a:off x="604850" y="1357325"/>
            <a:ext cx="8026500" cy="303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Content based song recommendation 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Visual summarization of text: powerful indicator of interest</a:t>
            </a: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Enhancing overall cognition while experiencing a song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Challenges</a:t>
            </a:r>
          </a:p>
        </p:txBody>
      </p:sp>
      <p:sp>
        <p:nvSpPr>
          <p:cNvPr id="79" name="Shape 7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Data: Processing song lyric data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Discovery: Designing an innovative algorithm to capture </a:t>
            </a:r>
          </a:p>
          <a:p>
            <a:pPr indent="-342900" lvl="0" marL="457200" rtl="0">
              <a:spcBef>
                <a:spcPts val="0"/>
              </a:spcBef>
              <a:buSzPts val="1800"/>
              <a:buChar char="●"/>
            </a:pPr>
            <a:r>
              <a:rPr lang="en"/>
              <a:t>Discourse: Effective visualization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type="title"/>
          </p:nvPr>
        </p:nvSpPr>
        <p:spPr>
          <a:xfrm>
            <a:off x="603800" y="168100"/>
            <a:ext cx="8118600" cy="946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Technical Framework</a:t>
            </a:r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7950" y="1386875"/>
            <a:ext cx="4732739" cy="358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322400" y="302400"/>
            <a:ext cx="4182600" cy="9495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Assumptions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467575" y="1534700"/>
            <a:ext cx="3265500" cy="28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/>
          <p:cNvSpPr txBox="1"/>
          <p:nvPr>
            <p:ph idx="4294967295" type="body"/>
          </p:nvPr>
        </p:nvSpPr>
        <p:spPr>
          <a:xfrm>
            <a:off x="604850" y="1357325"/>
            <a:ext cx="8026500" cy="3033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An image is described only by its tags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rgbClr val="FFFFFF"/>
                </a:solidFill>
              </a:rPr>
              <a:t>The best image is the one which is semantically most relevant to its tags</a:t>
            </a:r>
          </a:p>
          <a:p>
            <a:pPr indent="-381000" lvl="0" marL="457200" rtl="0">
              <a:spcBef>
                <a:spcPts val="0"/>
              </a:spcBef>
              <a:buClr>
                <a:srgbClr val="FFFFFF"/>
              </a:buClr>
              <a:buSzPts val="2400"/>
              <a:buChar char="●"/>
            </a:pPr>
            <a:r>
              <a:rPr lang="en" sz="2400">
                <a:solidFill>
                  <a:schemeClr val="lt1"/>
                </a:solidFill>
              </a:rPr>
              <a:t>In the word2vec dataset, words that are closer together in vector space have more of a similar 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title"/>
          </p:nvPr>
        </p:nvSpPr>
        <p:spPr>
          <a:xfrm>
            <a:off x="265500" y="337050"/>
            <a:ext cx="4045200" cy="13332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Algorithm 1: Simple Average</a:t>
            </a:r>
          </a:p>
        </p:txBody>
      </p:sp>
      <p:sp>
        <p:nvSpPr>
          <p:cNvPr id="98" name="Shape 98"/>
          <p:cNvSpPr txBox="1"/>
          <p:nvPr>
            <p:ph idx="1" type="subTitle"/>
          </p:nvPr>
        </p:nvSpPr>
        <p:spPr>
          <a:xfrm>
            <a:off x="265500" y="1762075"/>
            <a:ext cx="4045200" cy="3066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Idea: Each tag contributes equally to the meaning of the image.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Taking the average of the vectors of the tags would indicate which set of tags were most likely to be similar in meaning to the keyword.</a:t>
            </a:r>
          </a:p>
        </p:txBody>
      </p:sp>
      <p:sp>
        <p:nvSpPr>
          <p:cNvPr id="99" name="Shape 99"/>
          <p:cNvSpPr txBox="1"/>
          <p:nvPr>
            <p:ph idx="2" type="body"/>
          </p:nvPr>
        </p:nvSpPr>
        <p:spPr>
          <a:xfrm>
            <a:off x="4925100" y="283200"/>
            <a:ext cx="3837000" cy="4665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Each keyword </a:t>
            </a:r>
            <a:r>
              <a:rPr i="1" lang="en"/>
              <a:t>k</a:t>
            </a:r>
            <a:r>
              <a:rPr lang="en"/>
              <a:t> from the set of keywords { </a:t>
            </a:r>
            <a:r>
              <a:rPr i="1" lang="en"/>
              <a:t>k</a:t>
            </a:r>
            <a:r>
              <a:rPr baseline="-25000" i="1" lang="en"/>
              <a:t>1</a:t>
            </a:r>
            <a:r>
              <a:rPr i="1" lang="en"/>
              <a:t>, k</a:t>
            </a:r>
            <a:r>
              <a:rPr baseline="-25000" i="1" lang="en"/>
              <a:t>2</a:t>
            </a:r>
            <a:r>
              <a:rPr i="1" lang="en"/>
              <a:t>, k</a:t>
            </a:r>
            <a:r>
              <a:rPr baseline="-25000" i="1" lang="en"/>
              <a:t>3</a:t>
            </a:r>
            <a:r>
              <a:rPr i="1" lang="en"/>
              <a:t>,... k</a:t>
            </a:r>
            <a:r>
              <a:rPr baseline="-25000" i="1" lang="en"/>
              <a:t>l</a:t>
            </a:r>
            <a:r>
              <a:rPr lang="en"/>
              <a:t>} </a:t>
            </a:r>
            <a:r>
              <a:rPr lang="en"/>
              <a:t>has queried a set of images</a:t>
            </a:r>
            <a:r>
              <a:rPr i="1" lang="en"/>
              <a:t> i</a:t>
            </a:r>
            <a:r>
              <a:rPr baseline="-25000" i="1" lang="en"/>
              <a:t>1</a:t>
            </a:r>
            <a:r>
              <a:rPr i="1" lang="en"/>
              <a:t>, i</a:t>
            </a:r>
            <a:r>
              <a:rPr baseline="-25000" i="1" lang="en"/>
              <a:t>2</a:t>
            </a:r>
            <a:r>
              <a:rPr i="1" lang="en"/>
              <a:t>, i</a:t>
            </a:r>
            <a:r>
              <a:rPr baseline="-25000" i="1" lang="en"/>
              <a:t>3</a:t>
            </a:r>
            <a:r>
              <a:rPr i="1" lang="en"/>
              <a:t>… i</a:t>
            </a:r>
            <a:r>
              <a:rPr baseline="-25000" i="1" lang="en"/>
              <a:t>m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Each image </a:t>
            </a:r>
            <a:r>
              <a:rPr i="1" lang="en"/>
              <a:t>i</a:t>
            </a:r>
            <a:r>
              <a:rPr baseline="-25000" i="1" lang="en"/>
              <a:t>1</a:t>
            </a:r>
            <a:r>
              <a:rPr lang="en"/>
              <a:t> has t</a:t>
            </a:r>
            <a:r>
              <a:rPr lang="en"/>
              <a:t>ags </a:t>
            </a:r>
            <a:r>
              <a:rPr i="1" lang="en"/>
              <a:t>t</a:t>
            </a:r>
            <a:r>
              <a:rPr baseline="-25000" i="1" lang="en"/>
              <a:t>11</a:t>
            </a:r>
            <a:r>
              <a:rPr i="1" lang="en"/>
              <a:t>, t</a:t>
            </a:r>
            <a:r>
              <a:rPr baseline="-25000" i="1" lang="en"/>
              <a:t>12</a:t>
            </a:r>
            <a:r>
              <a:rPr i="1" lang="en"/>
              <a:t>, t</a:t>
            </a:r>
            <a:r>
              <a:rPr baseline="-25000" i="1" lang="en"/>
              <a:t>13</a:t>
            </a:r>
            <a:r>
              <a:rPr i="1" lang="en"/>
              <a:t>,... t</a:t>
            </a:r>
            <a:r>
              <a:rPr baseline="-25000" i="1" lang="en"/>
              <a:t>1n</a:t>
            </a:r>
            <a:r>
              <a:rPr lang="en"/>
              <a:t>  </a:t>
            </a:r>
            <a:r>
              <a:rPr lang="en"/>
              <a:t>associated with it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Take the average of vectors of all the images </a:t>
            </a:r>
            <a:r>
              <a:rPr i="1" lang="en"/>
              <a:t>t</a:t>
            </a:r>
            <a:r>
              <a:rPr baseline="-25000" i="1" lang="en"/>
              <a:t>11</a:t>
            </a:r>
            <a:r>
              <a:rPr i="1" lang="en"/>
              <a:t>, t</a:t>
            </a:r>
            <a:r>
              <a:rPr baseline="-25000" i="1" lang="en"/>
              <a:t>12</a:t>
            </a:r>
            <a:r>
              <a:rPr i="1" lang="en"/>
              <a:t>, t</a:t>
            </a:r>
            <a:r>
              <a:rPr baseline="-25000" i="1" lang="en"/>
              <a:t>13</a:t>
            </a:r>
            <a:r>
              <a:rPr i="1" lang="en"/>
              <a:t>,... t</a:t>
            </a:r>
            <a:r>
              <a:rPr baseline="-25000" i="1" lang="en"/>
              <a:t>1n </a:t>
            </a:r>
            <a:r>
              <a:rPr lang="en"/>
              <a:t>as </a:t>
            </a:r>
            <a:r>
              <a:rPr i="1" lang="en"/>
              <a:t>t</a:t>
            </a:r>
            <a:r>
              <a:rPr baseline="-25000" i="1" lang="en"/>
              <a:t>1</a:t>
            </a:r>
          </a:p>
          <a:p>
            <a:pPr lvl="0">
              <a:spcBef>
                <a:spcPts val="0"/>
              </a:spcBef>
              <a:buNone/>
            </a:pPr>
            <a:r>
              <a:rPr baseline="-25000" i="1" lang="en"/>
              <a:t> </a:t>
            </a:r>
            <a:r>
              <a:rPr lang="en"/>
              <a:t>Take the Euclidean distance between </a:t>
            </a:r>
            <a:r>
              <a:rPr i="1" lang="en"/>
              <a:t>k</a:t>
            </a:r>
            <a:r>
              <a:rPr baseline="-25000" i="1" lang="en"/>
              <a:t>1 </a:t>
            </a:r>
            <a:r>
              <a:rPr lang="en"/>
              <a:t>and </a:t>
            </a:r>
            <a:r>
              <a:rPr i="1" lang="en"/>
              <a:t>t</a:t>
            </a:r>
            <a:r>
              <a:rPr baseline="-25000" i="1" lang="en"/>
              <a:t>1 </a:t>
            </a:r>
            <a:r>
              <a:rPr lang="en"/>
              <a:t>, similarly for </a:t>
            </a:r>
            <a:r>
              <a:rPr i="1" lang="en"/>
              <a:t>k</a:t>
            </a:r>
            <a:r>
              <a:rPr baseline="-25000" i="1" lang="en"/>
              <a:t>1 </a:t>
            </a:r>
            <a:r>
              <a:rPr lang="en"/>
              <a:t>and </a:t>
            </a:r>
            <a:r>
              <a:rPr i="1" lang="en"/>
              <a:t>t</a:t>
            </a:r>
            <a:r>
              <a:rPr baseline="-25000" i="1" lang="en"/>
              <a:t>2 </a:t>
            </a:r>
            <a:r>
              <a:rPr i="1" lang="en"/>
              <a:t>, …., k</a:t>
            </a:r>
            <a:r>
              <a:rPr baseline="-25000" i="1" lang="en"/>
              <a:t>1 </a:t>
            </a:r>
            <a:r>
              <a:rPr lang="en"/>
              <a:t>and </a:t>
            </a:r>
            <a:r>
              <a:rPr i="1" lang="en"/>
              <a:t>t</a:t>
            </a:r>
            <a:r>
              <a:rPr baseline="-25000" i="1" lang="en"/>
              <a:t>n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Select the image </a:t>
            </a:r>
            <a:r>
              <a:rPr i="1" lang="en"/>
              <a:t>i</a:t>
            </a:r>
            <a:r>
              <a:rPr baseline="-25000" i="1" lang="en"/>
              <a:t>k </a:t>
            </a:r>
            <a:r>
              <a:rPr lang="en"/>
              <a:t>corresponding to the minimum Euclidean distance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265500" y="139350"/>
            <a:ext cx="4045200" cy="257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Algorithm 2: Underlying Semantic Association</a:t>
            </a:r>
          </a:p>
        </p:txBody>
      </p:sp>
      <p:sp>
        <p:nvSpPr>
          <p:cNvPr id="105" name="Shape 105"/>
          <p:cNvSpPr txBox="1"/>
          <p:nvPr>
            <p:ph idx="1" type="subTitle"/>
          </p:nvPr>
        </p:nvSpPr>
        <p:spPr>
          <a:xfrm>
            <a:off x="265500" y="2769000"/>
            <a:ext cx="4045200" cy="2280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Idea: There are hidden underlying semantic associations between keywords in a paragraph. By comparing every other keyword with every other tag, we can identify the best set of tags.</a:t>
            </a:r>
          </a:p>
        </p:txBody>
      </p:sp>
      <p:sp>
        <p:nvSpPr>
          <p:cNvPr id="106" name="Shape 106"/>
          <p:cNvSpPr txBox="1"/>
          <p:nvPr>
            <p:ph idx="2" type="body"/>
          </p:nvPr>
        </p:nvSpPr>
        <p:spPr>
          <a:xfrm>
            <a:off x="4925100" y="57875"/>
            <a:ext cx="3837000" cy="49914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200"/>
              <a:t>Each keyword </a:t>
            </a:r>
            <a:r>
              <a:rPr i="1" lang="en" sz="1200"/>
              <a:t>k</a:t>
            </a:r>
            <a:r>
              <a:rPr lang="en" sz="1200"/>
              <a:t> from the set of keywords { </a:t>
            </a:r>
            <a:r>
              <a:rPr i="1" lang="en" sz="1200"/>
              <a:t>k</a:t>
            </a:r>
            <a:r>
              <a:rPr baseline="-25000" i="1" lang="en" sz="1200"/>
              <a:t>1</a:t>
            </a:r>
            <a:r>
              <a:rPr i="1" lang="en" sz="1200"/>
              <a:t>, k</a:t>
            </a:r>
            <a:r>
              <a:rPr baseline="-25000" i="1" lang="en" sz="1200"/>
              <a:t>2</a:t>
            </a:r>
            <a:r>
              <a:rPr i="1" lang="en" sz="1200"/>
              <a:t>, k</a:t>
            </a:r>
            <a:r>
              <a:rPr baseline="-25000" i="1" lang="en" sz="1200"/>
              <a:t>3</a:t>
            </a:r>
            <a:r>
              <a:rPr i="1" lang="en" sz="1200"/>
              <a:t>,... k</a:t>
            </a:r>
            <a:r>
              <a:rPr baseline="-25000" i="1" lang="en" sz="1200"/>
              <a:t>l</a:t>
            </a:r>
            <a:r>
              <a:rPr lang="en" sz="1200"/>
              <a:t>} has queried a set of images</a:t>
            </a:r>
            <a:r>
              <a:rPr i="1" lang="en" sz="1200"/>
              <a:t> i</a:t>
            </a:r>
            <a:r>
              <a:rPr baseline="-25000" i="1" lang="en" sz="1200"/>
              <a:t>1</a:t>
            </a:r>
            <a:r>
              <a:rPr i="1" lang="en" sz="1200"/>
              <a:t>, i</a:t>
            </a:r>
            <a:r>
              <a:rPr baseline="-25000" i="1" lang="en" sz="1200"/>
              <a:t>2</a:t>
            </a:r>
            <a:r>
              <a:rPr i="1" lang="en" sz="1200"/>
              <a:t>, i</a:t>
            </a:r>
            <a:r>
              <a:rPr baseline="-25000" i="1" lang="en" sz="1200"/>
              <a:t>3</a:t>
            </a:r>
            <a:r>
              <a:rPr i="1" lang="en" sz="1200"/>
              <a:t>… i</a:t>
            </a:r>
            <a:r>
              <a:rPr baseline="-25000" i="1" lang="en" sz="1200"/>
              <a:t>m</a:t>
            </a:r>
            <a:r>
              <a:rPr lang="en" sz="1200"/>
              <a:t> .</a:t>
            </a:r>
            <a:r>
              <a:rPr lang="en" sz="1200"/>
              <a:t>Each image </a:t>
            </a:r>
            <a:r>
              <a:rPr i="1" lang="en" sz="1200"/>
              <a:t>i</a:t>
            </a:r>
            <a:r>
              <a:rPr baseline="-25000" i="1" lang="en" sz="1200"/>
              <a:t>1</a:t>
            </a:r>
            <a:r>
              <a:rPr lang="en" sz="1200"/>
              <a:t> has tags </a:t>
            </a:r>
            <a:r>
              <a:rPr i="1" lang="en" sz="1200"/>
              <a:t>t</a:t>
            </a:r>
            <a:r>
              <a:rPr baseline="-25000" i="1" lang="en" sz="1200"/>
              <a:t>11</a:t>
            </a:r>
            <a:r>
              <a:rPr i="1" lang="en" sz="1200"/>
              <a:t>, t</a:t>
            </a:r>
            <a:r>
              <a:rPr baseline="-25000" i="1" lang="en" sz="1200"/>
              <a:t>12</a:t>
            </a:r>
            <a:r>
              <a:rPr i="1" lang="en" sz="1200"/>
              <a:t>, t</a:t>
            </a:r>
            <a:r>
              <a:rPr baseline="-25000" i="1" lang="en" sz="1200"/>
              <a:t>13</a:t>
            </a:r>
            <a:r>
              <a:rPr i="1" lang="en" sz="1200"/>
              <a:t>,... t</a:t>
            </a:r>
            <a:r>
              <a:rPr baseline="-25000" i="1" lang="en" sz="1200"/>
              <a:t>1n</a:t>
            </a:r>
            <a:r>
              <a:rPr lang="en" sz="1200"/>
              <a:t>  associated with it.</a:t>
            </a:r>
          </a:p>
          <a:p>
            <a:pPr lvl="0">
              <a:spcBef>
                <a:spcPts val="0"/>
              </a:spcBef>
              <a:buNone/>
            </a:pPr>
            <a:r>
              <a:rPr lang="en" sz="1200"/>
              <a:t>Take the </a:t>
            </a:r>
            <a:r>
              <a:rPr lang="en" sz="1200"/>
              <a:t>Euclidean </a:t>
            </a:r>
            <a:r>
              <a:rPr lang="en" sz="1200"/>
              <a:t>distance between of vectors of </a:t>
            </a:r>
            <a:r>
              <a:rPr i="1" lang="en" sz="1200"/>
              <a:t>k</a:t>
            </a:r>
            <a:r>
              <a:rPr baseline="-25000" i="1" lang="en" sz="1200"/>
              <a:t>1 </a:t>
            </a:r>
            <a:r>
              <a:rPr lang="en" sz="1200"/>
              <a:t>and </a:t>
            </a:r>
            <a:r>
              <a:rPr i="1" lang="en" sz="1200"/>
              <a:t>t</a:t>
            </a:r>
            <a:r>
              <a:rPr baseline="-25000" i="1" lang="en" sz="1200"/>
              <a:t>11 </a:t>
            </a:r>
            <a:r>
              <a:rPr lang="en" sz="1200"/>
              <a:t>as </a:t>
            </a:r>
            <a:r>
              <a:rPr i="1" lang="en" sz="1200"/>
              <a:t>k</a:t>
            </a:r>
            <a:r>
              <a:rPr baseline="-25000" i="1" lang="en" sz="1200"/>
              <a:t>1</a:t>
            </a:r>
            <a:r>
              <a:rPr i="1" lang="en" sz="1200"/>
              <a:t>t</a:t>
            </a:r>
            <a:r>
              <a:rPr baseline="-25000" i="1" lang="en" sz="1200"/>
              <a:t>11 </a:t>
            </a:r>
            <a:r>
              <a:rPr i="1" lang="en" sz="1200"/>
              <a:t>, k</a:t>
            </a:r>
            <a:r>
              <a:rPr baseline="-25000" i="1" lang="en" sz="1200"/>
              <a:t>1 </a:t>
            </a:r>
            <a:r>
              <a:rPr lang="en" sz="1200"/>
              <a:t>and </a:t>
            </a:r>
            <a:r>
              <a:rPr i="1" lang="en" sz="1200"/>
              <a:t>t</a:t>
            </a:r>
            <a:r>
              <a:rPr baseline="-25000" i="1" lang="en" sz="1200"/>
              <a:t>12  </a:t>
            </a:r>
            <a:r>
              <a:rPr lang="en" sz="1200"/>
              <a:t>as </a:t>
            </a:r>
            <a:r>
              <a:rPr i="1" lang="en" sz="1200"/>
              <a:t>k</a:t>
            </a:r>
            <a:r>
              <a:rPr baseline="-25000" i="1" lang="en" sz="1200"/>
              <a:t>1</a:t>
            </a:r>
            <a:r>
              <a:rPr i="1" lang="en" sz="1200"/>
              <a:t>t</a:t>
            </a:r>
            <a:r>
              <a:rPr baseline="-25000" i="1" lang="en" sz="1200"/>
              <a:t>12 , … </a:t>
            </a:r>
            <a:r>
              <a:rPr i="1" lang="en" sz="1200"/>
              <a:t>k</a:t>
            </a:r>
            <a:r>
              <a:rPr baseline="-25000" i="1" lang="en" sz="1200"/>
              <a:t>n </a:t>
            </a:r>
            <a:r>
              <a:rPr lang="en" sz="1200"/>
              <a:t>and </a:t>
            </a:r>
            <a:r>
              <a:rPr i="1" lang="en" sz="1200"/>
              <a:t>t</a:t>
            </a:r>
            <a:r>
              <a:rPr baseline="-25000" i="1" lang="en" sz="1200"/>
              <a:t>1n </a:t>
            </a:r>
            <a:r>
              <a:rPr lang="en" sz="1200"/>
              <a:t>as </a:t>
            </a:r>
            <a:r>
              <a:rPr i="1" lang="en" sz="1200"/>
              <a:t>k</a:t>
            </a:r>
            <a:r>
              <a:rPr baseline="-25000" i="1" lang="en" sz="1200"/>
              <a:t>1</a:t>
            </a:r>
            <a:r>
              <a:rPr i="1" lang="en" sz="1200"/>
              <a:t>t</a:t>
            </a:r>
            <a:r>
              <a:rPr baseline="-25000" i="1" lang="en" sz="1200"/>
              <a:t>11. </a:t>
            </a:r>
            <a:r>
              <a:rPr lang="en" sz="1200"/>
              <a:t>Repeat for </a:t>
            </a:r>
            <a:r>
              <a:rPr i="1" lang="en" sz="1200"/>
              <a:t> i</a:t>
            </a:r>
            <a:r>
              <a:rPr baseline="-25000" i="1" lang="en" sz="1200"/>
              <a:t>2</a:t>
            </a:r>
            <a:r>
              <a:rPr i="1" lang="en" sz="1200"/>
              <a:t>, i</a:t>
            </a:r>
            <a:r>
              <a:rPr baseline="-25000" i="1" lang="en" sz="1200"/>
              <a:t>3</a:t>
            </a:r>
            <a:r>
              <a:rPr i="1" lang="en" sz="1200"/>
              <a:t>… i</a:t>
            </a:r>
            <a:r>
              <a:rPr baseline="-25000" i="1" lang="en" sz="1200"/>
              <a:t>m</a:t>
            </a:r>
          </a:p>
          <a:p>
            <a:pPr lvl="0">
              <a:spcBef>
                <a:spcPts val="0"/>
              </a:spcBef>
              <a:buNone/>
            </a:pPr>
            <a:r>
              <a:rPr lang="en" sz="1200"/>
              <a:t>Now rescale all these distances between 0 and 1. Since distance is a measure of dissimilarity, subtract from 1 to get a measure of similarity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Add up the similarity  </a:t>
            </a:r>
            <a:r>
              <a:rPr i="1" lang="en" sz="1200"/>
              <a:t>k</a:t>
            </a:r>
            <a:r>
              <a:rPr baseline="-25000" i="1" lang="en" sz="1200"/>
              <a:t>1</a:t>
            </a:r>
            <a:r>
              <a:rPr i="1" lang="en" sz="1200"/>
              <a:t>t</a:t>
            </a:r>
            <a:r>
              <a:rPr baseline="-25000" i="1" lang="en" sz="1200"/>
              <a:t>11</a:t>
            </a:r>
            <a:r>
              <a:rPr baseline="30000" i="1" lang="en" sz="1200"/>
              <a:t>’ </a:t>
            </a:r>
            <a:r>
              <a:rPr i="1" lang="en" sz="1200"/>
              <a:t>+ k</a:t>
            </a:r>
            <a:r>
              <a:rPr baseline="-25000" i="1" lang="en" sz="1200"/>
              <a:t>1</a:t>
            </a:r>
            <a:r>
              <a:rPr i="1" lang="en" sz="1200"/>
              <a:t>t</a:t>
            </a:r>
            <a:r>
              <a:rPr baseline="-25000" i="1" lang="en" sz="1200"/>
              <a:t>12 </a:t>
            </a:r>
            <a:r>
              <a:rPr baseline="30000" i="1" lang="en" sz="1200"/>
              <a:t> ’ </a:t>
            </a:r>
            <a:r>
              <a:rPr i="1" lang="en" sz="1200"/>
              <a:t>+ .. k</a:t>
            </a:r>
            <a:r>
              <a:rPr baseline="-25000" i="1" lang="en" sz="1200"/>
              <a:t>1</a:t>
            </a:r>
            <a:r>
              <a:rPr i="1" lang="en" sz="1200"/>
              <a:t>t</a:t>
            </a:r>
            <a:r>
              <a:rPr baseline="-25000" i="1" lang="en" sz="1200"/>
              <a:t>1n1</a:t>
            </a:r>
            <a:r>
              <a:rPr baseline="30000" i="1" lang="en" sz="1200"/>
              <a:t>’ </a:t>
            </a:r>
            <a:r>
              <a:rPr i="1" lang="en" sz="1200"/>
              <a:t>= k</a:t>
            </a:r>
            <a:r>
              <a:rPr baseline="-25000" i="1" lang="en" sz="1200"/>
              <a:t>1</a:t>
            </a:r>
            <a:r>
              <a:rPr i="1" lang="en" sz="1200"/>
              <a:t>t</a:t>
            </a:r>
            <a:r>
              <a:rPr baseline="-25000" i="1" lang="en" sz="1200"/>
              <a:t>1 </a:t>
            </a:r>
            <a:r>
              <a:rPr baseline="30000" i="1" lang="en" sz="1200"/>
              <a:t>’ </a:t>
            </a:r>
            <a:r>
              <a:rPr baseline="-25000" i="1" lang="en" sz="1200"/>
              <a:t> </a:t>
            </a:r>
            <a:r>
              <a:rPr i="1" lang="en" sz="1400"/>
              <a:t>k</a:t>
            </a:r>
            <a:r>
              <a:rPr baseline="-25000" i="1" lang="en" sz="1400"/>
              <a:t>1</a:t>
            </a:r>
            <a:r>
              <a:rPr i="1" lang="en" sz="1400"/>
              <a:t>t</a:t>
            </a:r>
            <a:r>
              <a:rPr baseline="-25000" i="1" lang="en" sz="1400"/>
              <a:t>21</a:t>
            </a:r>
            <a:r>
              <a:rPr baseline="30000" i="1" lang="en" sz="1200"/>
              <a:t>’  </a:t>
            </a:r>
            <a:r>
              <a:rPr i="1" lang="en" sz="1400"/>
              <a:t>+ k</a:t>
            </a:r>
            <a:r>
              <a:rPr baseline="-25000" i="1" lang="en" sz="1400"/>
              <a:t>1</a:t>
            </a:r>
            <a:r>
              <a:rPr i="1" lang="en" sz="1400"/>
              <a:t>t</a:t>
            </a:r>
            <a:r>
              <a:rPr baseline="-25000" i="1" lang="en" sz="1400"/>
              <a:t>22 </a:t>
            </a:r>
            <a:r>
              <a:rPr baseline="30000" i="1" lang="en" sz="1200"/>
              <a:t>’ </a:t>
            </a:r>
            <a:r>
              <a:rPr i="1" lang="en" sz="1400"/>
              <a:t>+ .. k</a:t>
            </a:r>
            <a:r>
              <a:rPr baseline="-25000" i="1" lang="en" sz="1400"/>
              <a:t>1</a:t>
            </a:r>
            <a:r>
              <a:rPr i="1" lang="en" sz="1400"/>
              <a:t>t</a:t>
            </a:r>
            <a:r>
              <a:rPr baseline="-25000" i="1" lang="en" sz="1400"/>
              <a:t>2n2</a:t>
            </a:r>
            <a:r>
              <a:rPr baseline="30000" i="1" lang="en" sz="1200"/>
              <a:t>’  </a:t>
            </a:r>
            <a:r>
              <a:rPr i="1" lang="en" sz="1400"/>
              <a:t>= k</a:t>
            </a:r>
            <a:r>
              <a:rPr baseline="-25000" i="1" lang="en" sz="1400"/>
              <a:t>1</a:t>
            </a:r>
            <a:r>
              <a:rPr i="1" lang="en" sz="1400"/>
              <a:t>t</a:t>
            </a:r>
            <a:r>
              <a:rPr baseline="-25000" i="1" lang="en" sz="1400"/>
              <a:t>2 </a:t>
            </a:r>
            <a:r>
              <a:rPr baseline="30000" i="1" lang="en" sz="1200"/>
              <a:t>’ </a:t>
            </a:r>
            <a:r>
              <a:rPr baseline="-25000" i="1" lang="en" sz="1400"/>
              <a:t>, … 	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/>
              <a:t>k</a:t>
            </a:r>
            <a:r>
              <a:rPr baseline="-25000" i="1" lang="en" sz="1400"/>
              <a:t>1</a:t>
            </a:r>
            <a:r>
              <a:rPr i="1" lang="en" sz="1400"/>
              <a:t>t</a:t>
            </a:r>
            <a:r>
              <a:rPr baseline="-25000" i="1" lang="en" sz="1400"/>
              <a:t>m1</a:t>
            </a:r>
            <a:r>
              <a:rPr baseline="30000" i="1" lang="en" sz="1200"/>
              <a:t>’ </a:t>
            </a:r>
            <a:r>
              <a:rPr i="1" lang="en" sz="1400"/>
              <a:t>+ k</a:t>
            </a:r>
            <a:r>
              <a:rPr baseline="-25000" i="1" lang="en" sz="1400"/>
              <a:t>1</a:t>
            </a:r>
            <a:r>
              <a:rPr i="1" lang="en" sz="1400"/>
              <a:t>t</a:t>
            </a:r>
            <a:r>
              <a:rPr baseline="-25000" i="1" lang="en" sz="1400"/>
              <a:t>m2 </a:t>
            </a:r>
            <a:r>
              <a:rPr baseline="30000" i="1" lang="en" sz="1200"/>
              <a:t>’ </a:t>
            </a:r>
            <a:r>
              <a:rPr i="1" lang="en" sz="1400"/>
              <a:t>+ ..k</a:t>
            </a:r>
            <a:r>
              <a:rPr baseline="-25000" i="1" lang="en" sz="1400"/>
              <a:t>1</a:t>
            </a:r>
            <a:r>
              <a:rPr i="1" lang="en" sz="1400"/>
              <a:t>t</a:t>
            </a:r>
            <a:r>
              <a:rPr baseline="-25000" i="1" lang="en" sz="1400"/>
              <a:t>mnm</a:t>
            </a:r>
            <a:r>
              <a:rPr baseline="30000" i="1" lang="en" sz="1200"/>
              <a:t>’  </a:t>
            </a:r>
            <a:r>
              <a:rPr i="1" lang="en" sz="1400"/>
              <a:t>= k</a:t>
            </a:r>
            <a:r>
              <a:rPr baseline="-25000" i="1" lang="en" sz="1400"/>
              <a:t>1</a:t>
            </a:r>
            <a:r>
              <a:rPr i="1" lang="en" sz="1400"/>
              <a:t>t</a:t>
            </a:r>
            <a:r>
              <a:rPr baseline="-25000" i="1" lang="en" sz="1400"/>
              <a:t>m </a:t>
            </a:r>
            <a:r>
              <a:rPr baseline="30000" i="1" lang="en" sz="1200"/>
              <a:t>’ 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i="1" sz="1200"/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k</a:t>
            </a:r>
            <a:r>
              <a:rPr baseline="-25000" i="1" lang="en" sz="1200"/>
              <a:t>2</a:t>
            </a:r>
            <a:r>
              <a:rPr i="1" lang="en" sz="1200"/>
              <a:t>t</a:t>
            </a:r>
            <a:r>
              <a:rPr baseline="-25000" i="1" lang="en" sz="1200"/>
              <a:t>11</a:t>
            </a:r>
            <a:r>
              <a:rPr baseline="30000" i="1" lang="en" sz="1200"/>
              <a:t>’ </a:t>
            </a:r>
            <a:r>
              <a:rPr i="1" lang="en" sz="1200"/>
              <a:t>+ k</a:t>
            </a:r>
            <a:r>
              <a:rPr baseline="-25000" i="1" lang="en" sz="1200"/>
              <a:t>2</a:t>
            </a:r>
            <a:r>
              <a:rPr i="1" lang="en" sz="1200"/>
              <a:t>t</a:t>
            </a:r>
            <a:r>
              <a:rPr baseline="-25000" i="1" lang="en" sz="1200"/>
              <a:t>12 </a:t>
            </a:r>
            <a:r>
              <a:rPr baseline="30000" i="1" lang="en" sz="1200"/>
              <a:t> ’ </a:t>
            </a:r>
            <a:r>
              <a:rPr i="1" lang="en" sz="1200"/>
              <a:t>+ .. k</a:t>
            </a:r>
            <a:r>
              <a:rPr baseline="-25000" i="1" lang="en" sz="1200"/>
              <a:t>2</a:t>
            </a:r>
            <a:r>
              <a:rPr i="1" lang="en" sz="1200"/>
              <a:t>t</a:t>
            </a:r>
            <a:r>
              <a:rPr baseline="-25000" i="1" lang="en" sz="1200"/>
              <a:t>1n1</a:t>
            </a:r>
            <a:r>
              <a:rPr baseline="30000" i="1" lang="en" sz="1200"/>
              <a:t>’ </a:t>
            </a:r>
            <a:r>
              <a:rPr i="1" lang="en" sz="1200"/>
              <a:t>= k</a:t>
            </a:r>
            <a:r>
              <a:rPr baseline="-25000" i="1" lang="en" sz="1200"/>
              <a:t>2</a:t>
            </a:r>
            <a:r>
              <a:rPr i="1" lang="en" sz="1200"/>
              <a:t>t</a:t>
            </a:r>
            <a:r>
              <a:rPr baseline="-25000" i="1" lang="en" sz="1200"/>
              <a:t>1 </a:t>
            </a:r>
            <a:r>
              <a:rPr baseline="30000" i="1" lang="en" sz="1200"/>
              <a:t>’ </a:t>
            </a:r>
            <a:r>
              <a:rPr baseline="-25000" i="1" lang="en" sz="1200"/>
              <a:t> </a:t>
            </a:r>
          </a:p>
          <a:p>
            <a:pPr lvl="0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400"/>
              <a:t>k</a:t>
            </a:r>
            <a:r>
              <a:rPr baseline="-25000" i="1" lang="en" sz="1400"/>
              <a:t>2</a:t>
            </a:r>
            <a:r>
              <a:rPr i="1" lang="en" sz="1400"/>
              <a:t>t</a:t>
            </a:r>
            <a:r>
              <a:rPr baseline="-25000" i="1" lang="en" sz="1400"/>
              <a:t>21</a:t>
            </a:r>
            <a:r>
              <a:rPr baseline="30000" i="1" lang="en" sz="1200"/>
              <a:t>’  </a:t>
            </a:r>
            <a:r>
              <a:rPr i="1" lang="en" sz="1400"/>
              <a:t>+ k</a:t>
            </a:r>
            <a:r>
              <a:rPr baseline="-25000" i="1" lang="en" sz="1400"/>
              <a:t>2</a:t>
            </a:r>
            <a:r>
              <a:rPr i="1" lang="en" sz="1400"/>
              <a:t>t</a:t>
            </a:r>
            <a:r>
              <a:rPr baseline="-25000" i="1" lang="en" sz="1400"/>
              <a:t>22 </a:t>
            </a:r>
            <a:r>
              <a:rPr baseline="30000" i="1" lang="en" sz="1200"/>
              <a:t>’ </a:t>
            </a:r>
            <a:r>
              <a:rPr i="1" lang="en" sz="1400"/>
              <a:t>+ .. k</a:t>
            </a:r>
            <a:r>
              <a:rPr baseline="-25000" i="1" lang="en" sz="1400"/>
              <a:t>2</a:t>
            </a:r>
            <a:r>
              <a:rPr i="1" lang="en" sz="1400"/>
              <a:t>t</a:t>
            </a:r>
            <a:r>
              <a:rPr baseline="-25000" i="1" lang="en" sz="1400"/>
              <a:t>2n2</a:t>
            </a:r>
            <a:r>
              <a:rPr baseline="30000" i="1" lang="en" sz="1200"/>
              <a:t>’  </a:t>
            </a:r>
            <a:r>
              <a:rPr i="1" lang="en" sz="1400"/>
              <a:t>= k</a:t>
            </a:r>
            <a:r>
              <a:rPr baseline="-25000" i="1" lang="en" sz="1400"/>
              <a:t>2</a:t>
            </a:r>
            <a:r>
              <a:rPr i="1" lang="en" sz="1400"/>
              <a:t>t</a:t>
            </a:r>
            <a:r>
              <a:rPr baseline="-25000" i="1" lang="en" sz="1400"/>
              <a:t>2 </a:t>
            </a:r>
            <a:r>
              <a:rPr baseline="30000" i="1" lang="en" sz="1200"/>
              <a:t>’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baseline="-25000" i="1" lang="en" sz="1400"/>
              <a:t> </a:t>
            </a:r>
            <a:r>
              <a:rPr i="1" lang="en" sz="1400"/>
              <a:t>k</a:t>
            </a:r>
            <a:r>
              <a:rPr baseline="-25000" i="1" lang="en" sz="1400"/>
              <a:t>2</a:t>
            </a:r>
            <a:r>
              <a:rPr i="1" lang="en" sz="1400"/>
              <a:t>t</a:t>
            </a:r>
            <a:r>
              <a:rPr baseline="-25000" i="1" lang="en" sz="1400"/>
              <a:t>m1</a:t>
            </a:r>
            <a:r>
              <a:rPr baseline="30000" i="1" lang="en" sz="1200"/>
              <a:t>’ </a:t>
            </a:r>
            <a:r>
              <a:rPr i="1" lang="en" sz="1400"/>
              <a:t>+ k</a:t>
            </a:r>
            <a:r>
              <a:rPr baseline="-25000" i="1" lang="en" sz="1400"/>
              <a:t>2</a:t>
            </a:r>
            <a:r>
              <a:rPr i="1" lang="en" sz="1400"/>
              <a:t>t</a:t>
            </a:r>
            <a:r>
              <a:rPr baseline="-25000" i="1" lang="en" sz="1400"/>
              <a:t>m2 </a:t>
            </a:r>
            <a:r>
              <a:rPr baseline="30000" i="1" lang="en" sz="1200"/>
              <a:t>’ </a:t>
            </a:r>
            <a:r>
              <a:rPr i="1" lang="en" sz="1400"/>
              <a:t>+ ... k</a:t>
            </a:r>
            <a:r>
              <a:rPr baseline="-25000" i="1" lang="en" sz="1400"/>
              <a:t>2</a:t>
            </a:r>
            <a:r>
              <a:rPr i="1" lang="en" sz="1400"/>
              <a:t>t</a:t>
            </a:r>
            <a:r>
              <a:rPr baseline="-25000" i="1" lang="en" sz="1400"/>
              <a:t>mnm</a:t>
            </a:r>
            <a:r>
              <a:rPr baseline="30000" i="1" lang="en" sz="1200"/>
              <a:t>’  </a:t>
            </a:r>
            <a:r>
              <a:rPr i="1" lang="en" sz="1400"/>
              <a:t>= k</a:t>
            </a:r>
            <a:r>
              <a:rPr baseline="-25000" i="1" lang="en" sz="1400"/>
              <a:t>2</a:t>
            </a:r>
            <a:r>
              <a:rPr i="1" lang="en" sz="1400"/>
              <a:t>t</a:t>
            </a:r>
            <a:r>
              <a:rPr baseline="-25000" i="1" lang="en" sz="1400"/>
              <a:t>m </a:t>
            </a:r>
            <a:r>
              <a:rPr baseline="30000" i="1" lang="en" sz="1200"/>
              <a:t>’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 i="1" sz="1200"/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aseline="30000" i="1" sz="1200"/>
          </a:p>
          <a:p>
            <a:pPr lvl="0" rtl="0">
              <a:spcBef>
                <a:spcPts val="0"/>
              </a:spcBef>
              <a:buNone/>
            </a:pPr>
            <a:r>
              <a:rPr lang="en" sz="1200"/>
              <a:t>Select the image corresponding to the maximum similarity (</a:t>
            </a:r>
            <a:r>
              <a:rPr i="1" lang="en" sz="1200"/>
              <a:t>k</a:t>
            </a:r>
            <a:r>
              <a:rPr baseline="-25000" i="1" lang="en" sz="1200"/>
              <a:t>1</a:t>
            </a:r>
            <a:r>
              <a:rPr i="1" lang="en" sz="1200"/>
              <a:t>t</a:t>
            </a:r>
            <a:r>
              <a:rPr baseline="-25000" i="1" lang="en" sz="1200"/>
              <a:t>k</a:t>
            </a:r>
            <a:r>
              <a:rPr baseline="30000" i="1" lang="en" sz="1200"/>
              <a:t>’ </a:t>
            </a:r>
            <a:r>
              <a:rPr lang="en" sz="1200"/>
              <a:t>+ </a:t>
            </a:r>
            <a:r>
              <a:rPr i="1" lang="en" sz="1200"/>
              <a:t>k</a:t>
            </a:r>
            <a:r>
              <a:rPr baseline="-25000" i="1" lang="en" sz="1200"/>
              <a:t>2</a:t>
            </a:r>
            <a:r>
              <a:rPr i="1" lang="en" sz="1200"/>
              <a:t>t</a:t>
            </a:r>
            <a:r>
              <a:rPr baseline="-25000" i="1" lang="en" sz="1200"/>
              <a:t>k</a:t>
            </a:r>
            <a:r>
              <a:rPr baseline="30000" i="1" lang="en" sz="1200"/>
              <a:t>’</a:t>
            </a:r>
            <a:r>
              <a:rPr lang="en" sz="1200"/>
              <a:t>+ </a:t>
            </a:r>
            <a:r>
              <a:rPr i="1" lang="en" sz="1200"/>
              <a:t>k</a:t>
            </a:r>
            <a:r>
              <a:rPr baseline="-25000" i="1" lang="en" sz="1200"/>
              <a:t>3</a:t>
            </a:r>
            <a:r>
              <a:rPr i="1" lang="en" sz="1200"/>
              <a:t>t</a:t>
            </a:r>
            <a:r>
              <a:rPr baseline="-25000" i="1" lang="en" sz="1200"/>
              <a:t>k</a:t>
            </a:r>
            <a:r>
              <a:rPr baseline="30000" i="1" lang="en" sz="1200"/>
              <a:t>’</a:t>
            </a:r>
            <a:r>
              <a:rPr lang="en" sz="1200"/>
              <a:t>+ …  </a:t>
            </a:r>
            <a:r>
              <a:rPr i="1" lang="en" sz="1200"/>
              <a:t>k</a:t>
            </a:r>
            <a:r>
              <a:rPr baseline="-25000" i="1" lang="en" sz="1200"/>
              <a:t>l</a:t>
            </a:r>
            <a:r>
              <a:rPr i="1" lang="en" sz="1200"/>
              <a:t>t</a:t>
            </a:r>
            <a:r>
              <a:rPr baseline="-25000" i="1" lang="en" sz="1200"/>
              <a:t>k</a:t>
            </a:r>
            <a:r>
              <a:rPr baseline="30000" i="1" lang="en" sz="1200"/>
              <a:t>’</a:t>
            </a:r>
            <a:r>
              <a:rPr lang="en" sz="1200"/>
              <a:t>)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512700" y="277375"/>
            <a:ext cx="8118600" cy="8355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Results and Analysis</a:t>
            </a:r>
          </a:p>
        </p:txBody>
      </p:sp>
      <p:sp>
        <p:nvSpPr>
          <p:cNvPr id="112" name="Shape 112"/>
          <p:cNvSpPr txBox="1"/>
          <p:nvPr>
            <p:ph idx="4294967295" type="body"/>
          </p:nvPr>
        </p:nvSpPr>
        <p:spPr>
          <a:xfrm>
            <a:off x="577875" y="1170300"/>
            <a:ext cx="8184300" cy="387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We compared the algorithms for a few songs to determine performance qualitatively and also scope for improvement.</a:t>
            </a:r>
          </a:p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FFFFF"/>
                </a:solidFill>
              </a:rPr>
              <a:t>We found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